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Montserrat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ontserrat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2e999d7c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2e999d7c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2e047a8c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2e047a8c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b35c5cad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2b35c5cad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b35c5cad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b35c5cad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bbb7e49c5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1bbb7e49c5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1bbb7e49c5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1bbb7e49c5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bbb7e49c5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1bbb7e49c5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2b35c5cad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2b35c5cad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bbb7e49c5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1bbb7e49c5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1bbb7e49c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1bbb7e49c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eb1ecb99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eb1ecb99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2df0dce72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2df0dce72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2d0750491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2d0750491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1be93ea791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1be93ea791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2acc279f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2acc279f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1bbb7e49c5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1bbb7e49c5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271d4b791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271d4b791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bbb7e49c5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bbb7e49c5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bbb7e49c5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1bbb7e49c5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1bbb7e49c5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1bbb7e49c5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bbb7e49c5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1bbb7e49c5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7" Type="http://schemas.openxmlformats.org/officeDocument/2006/relationships/image" Target="../media/image20.png"/><Relationship Id="rId8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png"/><Relationship Id="rId4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png"/><Relationship Id="rId4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Relationship Id="rId4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youtube.com/watch?v=fDAU465eVxQ" TargetMode="External"/><Relationship Id="rId4" Type="http://schemas.openxmlformats.org/officeDocument/2006/relationships/image" Target="../media/image3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www.youtube.com/watch?v=54Jb4KJwyDM" TargetMode="External"/><Relationship Id="rId4" Type="http://schemas.openxmlformats.org/officeDocument/2006/relationships/image" Target="../media/image3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5.png"/><Relationship Id="rId6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1" Type="http://schemas.openxmlformats.org/officeDocument/2006/relationships/image" Target="../media/image7.png"/><Relationship Id="rId10" Type="http://schemas.openxmlformats.org/officeDocument/2006/relationships/image" Target="../media/image15.png"/><Relationship Id="rId9" Type="http://schemas.openxmlformats.org/officeDocument/2006/relationships/image" Target="../media/image19.jpg"/><Relationship Id="rId5" Type="http://schemas.openxmlformats.org/officeDocument/2006/relationships/image" Target="../media/image17.pn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Ejercicios Sigue-Persona para la plataforma académica Robotics Academy, usando un robot real y simulado en ROS2.</a:t>
            </a:r>
            <a:endParaRPr sz="22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Montserrat"/>
                <a:ea typeface="Montserrat"/>
                <a:cs typeface="Montserrat"/>
                <a:sym typeface="Montserrat"/>
              </a:rPr>
              <a:t>Trabajo Fin de Grado (2021/2022)</a:t>
            </a:r>
            <a:br>
              <a:rPr b="1" lang="es" sz="4000">
                <a:latin typeface="Montserrat"/>
                <a:ea typeface="Montserrat"/>
                <a:cs typeface="Montserrat"/>
                <a:sym typeface="Montserrat"/>
              </a:rPr>
            </a:br>
            <a:endParaRPr b="1" sz="4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latin typeface="Montserrat"/>
                <a:ea typeface="Montserrat"/>
                <a:cs typeface="Montserrat"/>
                <a:sym typeface="Montserrat"/>
              </a:rPr>
              <a:t>Alumno: 	Carlos Caminero Abad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latin typeface="Montserrat"/>
                <a:ea typeface="Montserrat"/>
                <a:cs typeface="Montserrat"/>
                <a:sym typeface="Montserrat"/>
              </a:rPr>
              <a:t>Tutor:		Jose María Cañas Plaza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5. a) Plugin de Teleoperación</a:t>
            </a:r>
            <a:endParaRPr/>
          </a:p>
        </p:txBody>
      </p:sp>
      <p:sp>
        <p:nvSpPr>
          <p:cNvPr id="211" name="Google Shape;211;p22"/>
          <p:cNvSpPr txBox="1"/>
          <p:nvPr>
            <p:ph idx="1" type="body"/>
          </p:nvPr>
        </p:nvSpPr>
        <p:spPr>
          <a:xfrm>
            <a:off x="1297500" y="1567550"/>
            <a:ext cx="2949900" cy="4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Controlar una persona simulada</a:t>
            </a:r>
            <a:endParaRPr/>
          </a:p>
        </p:txBody>
      </p:sp>
      <p:pic>
        <p:nvPicPr>
          <p:cNvPr id="212" name="Google Shape;2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125" y="1964150"/>
            <a:ext cx="3359124" cy="129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125" y="3375200"/>
            <a:ext cx="1871020" cy="116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9782" y="3375200"/>
            <a:ext cx="1388468" cy="116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2"/>
          <p:cNvSpPr txBox="1"/>
          <p:nvPr/>
        </p:nvSpPr>
        <p:spPr>
          <a:xfrm>
            <a:off x="5756125" y="2481650"/>
            <a:ext cx="114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exercise.py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6" name="Google Shape;21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9800" y="1567550"/>
            <a:ext cx="2780314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79800" y="2821475"/>
            <a:ext cx="4047501" cy="79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79800" y="3958525"/>
            <a:ext cx="4116551" cy="9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2"/>
          <p:cNvSpPr txBox="1"/>
          <p:nvPr/>
        </p:nvSpPr>
        <p:spPr>
          <a:xfrm>
            <a:off x="5756125" y="1228850"/>
            <a:ext cx="88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ws_code.js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22"/>
          <p:cNvSpPr txBox="1"/>
          <p:nvPr/>
        </p:nvSpPr>
        <p:spPr>
          <a:xfrm>
            <a:off x="5791900" y="3671850"/>
            <a:ext cx="120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person.cpp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5. b) HAL API - ROS topics</a:t>
            </a:r>
            <a:endParaRPr/>
          </a:p>
        </p:txBody>
      </p:sp>
      <p:sp>
        <p:nvSpPr>
          <p:cNvPr id="226" name="Google Shape;226;p23"/>
          <p:cNvSpPr txBox="1"/>
          <p:nvPr>
            <p:ph idx="1" type="body"/>
          </p:nvPr>
        </p:nvSpPr>
        <p:spPr>
          <a:xfrm>
            <a:off x="1297500" y="1567550"/>
            <a:ext cx="3350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setV() y setW() 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/cmd_vel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/commands/velocity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getLaserData():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/scan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getImage():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/depth_camera/image_raw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/image_raw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getPose3d():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/odom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getBoundingBoxes():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Llama a SSD Inception</a:t>
            </a:r>
            <a:endParaRPr/>
          </a:p>
        </p:txBody>
      </p:sp>
      <p:pic>
        <p:nvPicPr>
          <p:cNvPr id="227" name="Google Shape;2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825" y="1307849"/>
            <a:ext cx="3047950" cy="355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5. c) Plantilla web Sigue-Persona simulado</a:t>
            </a:r>
            <a:endParaRPr/>
          </a:p>
        </p:txBody>
      </p:sp>
      <p:pic>
        <p:nvPicPr>
          <p:cNvPr id="233" name="Google Shape;2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975" y="1650275"/>
            <a:ext cx="5284502" cy="271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4"/>
          <p:cNvSpPr txBox="1"/>
          <p:nvPr/>
        </p:nvSpPr>
        <p:spPr>
          <a:xfrm>
            <a:off x="6636925" y="1650275"/>
            <a:ext cx="20127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lang="es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editor texto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lang="es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botón teleoperación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i="1" lang="es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canvas</a:t>
            </a:r>
            <a:r>
              <a:rPr lang="es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imagen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lang="es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ventana simulador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lang="es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ventana terminal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5" name="Google Shape;23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6138" y="2750354"/>
            <a:ext cx="1214275" cy="165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5. c) </a:t>
            </a:r>
            <a:r>
              <a:rPr lang="es"/>
              <a:t>Plantilla web Sigue-Persona Real</a:t>
            </a:r>
            <a:endParaRPr/>
          </a:p>
        </p:txBody>
      </p:sp>
      <p:pic>
        <p:nvPicPr>
          <p:cNvPr id="241" name="Google Shape;2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525" y="1639225"/>
            <a:ext cx="5393474" cy="2783026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5"/>
          <p:cNvSpPr txBox="1"/>
          <p:nvPr/>
        </p:nvSpPr>
        <p:spPr>
          <a:xfrm>
            <a:off x="6688000" y="1639225"/>
            <a:ext cx="210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editor texto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i="1"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canvas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imagen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ventana terminal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3" name="Google Shape;24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2813" y="2535325"/>
            <a:ext cx="1275775" cy="188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6. SOLUCIONES DE REFERENCIA</a:t>
            </a:r>
            <a:endParaRPr/>
          </a:p>
        </p:txBody>
      </p:sp>
      <p:sp>
        <p:nvSpPr>
          <p:cNvPr id="249" name="Google Shape;249;p26"/>
          <p:cNvSpPr txBox="1"/>
          <p:nvPr>
            <p:ph idx="1" type="body"/>
          </p:nvPr>
        </p:nvSpPr>
        <p:spPr>
          <a:xfrm>
            <a:off x="1158375" y="1567550"/>
            <a:ext cx="4313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Dos soluciones de referencia.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3 pasos: </a:t>
            </a:r>
            <a:r>
              <a:rPr i="1" lang="es"/>
              <a:t>tracking, </a:t>
            </a:r>
            <a:r>
              <a:rPr lang="es"/>
              <a:t>VFF y Máquina de Estados.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Diferente comportamiento en real y en simulado.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Variantes alternativas: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Control de velocidad basado en casos (franjas).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Control de velocidad basado en un PID.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Detección por color de ropa.</a:t>
            </a:r>
            <a:endParaRPr/>
          </a:p>
        </p:txBody>
      </p:sp>
      <p:pic>
        <p:nvPicPr>
          <p:cNvPr id="250" name="Google Shape;2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9000" y="1567550"/>
            <a:ext cx="3025499" cy="2792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6. a) Algoritmo de seguimiento visual (tracking)</a:t>
            </a:r>
            <a:endParaRPr/>
          </a:p>
        </p:txBody>
      </p:sp>
      <p:sp>
        <p:nvSpPr>
          <p:cNvPr id="256" name="Google Shape;256;p27"/>
          <p:cNvSpPr txBox="1"/>
          <p:nvPr>
            <p:ph idx="1" type="body"/>
          </p:nvPr>
        </p:nvSpPr>
        <p:spPr>
          <a:xfrm>
            <a:off x="1297500" y="1567550"/>
            <a:ext cx="2903400" cy="13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29876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Uso de R-CNN</a:t>
            </a:r>
            <a:endParaRPr/>
          </a:p>
          <a:p>
            <a:pPr indent="-29876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Filtros: </a:t>
            </a:r>
            <a:r>
              <a:rPr i="1" lang="es"/>
              <a:t>score</a:t>
            </a:r>
            <a:r>
              <a:rPr lang="es"/>
              <a:t>, clase, área.</a:t>
            </a:r>
            <a:endParaRPr/>
          </a:p>
          <a:p>
            <a:pPr indent="-29876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Clase Tracker (Actualiza objetivo)</a:t>
            </a:r>
            <a:endParaRPr/>
          </a:p>
          <a:p>
            <a:pPr indent="-29876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Tolerancia a la pérdida de detecciones en fotogramas.</a:t>
            </a:r>
            <a:endParaRPr/>
          </a:p>
        </p:txBody>
      </p:sp>
      <p:pic>
        <p:nvPicPr>
          <p:cNvPr id="257" name="Google Shape;2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688" y="3025450"/>
            <a:ext cx="2281026" cy="17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4175" y="1567550"/>
            <a:ext cx="4224022" cy="31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6. b) Campo de Fuerzas Virtuales (VFF)</a:t>
            </a:r>
            <a:endParaRPr/>
          </a:p>
        </p:txBody>
      </p:sp>
      <p:sp>
        <p:nvSpPr>
          <p:cNvPr id="264" name="Google Shape;264;p28"/>
          <p:cNvSpPr txBox="1"/>
          <p:nvPr>
            <p:ph idx="1" type="body"/>
          </p:nvPr>
        </p:nvSpPr>
        <p:spPr>
          <a:xfrm>
            <a:off x="1297500" y="1567550"/>
            <a:ext cx="2869800" cy="18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Movimiento = suma vectorial: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Vector A -&gt; objetivo (FOV)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Vector R -&gt;  Repulsión del láser.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Pesos de los vectores: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 sz="120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α </a:t>
            </a:r>
            <a:r>
              <a:rPr lang="es"/>
              <a:t>-</a:t>
            </a:r>
            <a:r>
              <a:rPr lang="es"/>
              <a:t> Vector de Atracción.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 sz="105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β</a:t>
            </a:r>
            <a:r>
              <a:rPr lang="es"/>
              <a:t>  - Vector de Repulsión.</a:t>
            </a:r>
            <a:endParaRPr/>
          </a:p>
        </p:txBody>
      </p:sp>
      <p:pic>
        <p:nvPicPr>
          <p:cNvPr id="265" name="Google Shape;2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88" y="3660225"/>
            <a:ext cx="3019425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67550"/>
            <a:ext cx="3836429" cy="288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6. c) Máquina de Estados Finitos (FSM)</a:t>
            </a:r>
            <a:endParaRPr/>
          </a:p>
        </p:txBody>
      </p:sp>
      <p:sp>
        <p:nvSpPr>
          <p:cNvPr id="272" name="Google Shape;272;p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567550"/>
            <a:ext cx="6707141" cy="294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6. d) Validación experimental Sigue-Persona Simulado</a:t>
            </a:r>
            <a:endParaRPr/>
          </a:p>
        </p:txBody>
      </p:sp>
      <p:sp>
        <p:nvSpPr>
          <p:cNvPr id="279" name="Google Shape;279;p30"/>
          <p:cNvSpPr txBox="1"/>
          <p:nvPr>
            <p:ph idx="1" type="body"/>
          </p:nvPr>
        </p:nvSpPr>
        <p:spPr>
          <a:xfrm>
            <a:off x="6090600" y="1567550"/>
            <a:ext cx="2245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https://www.youtube.com/watch?v=fDAU465eVxQ</a:t>
            </a:r>
            <a:endParaRPr/>
          </a:p>
        </p:txBody>
      </p:sp>
      <p:pic>
        <p:nvPicPr>
          <p:cNvPr descr="This video shows the new exercise of Robotics Academy: Follow Person.&#10;It has been developed with ROS2 Foxy with a Turtlebot 2 adapted model and using https://github.com/aws-robotics/aws-robomaker-hospital-world as world of simulator Gazebo.&#10;&#10;The objective of this exercise is to follow a person in a hospital. To reach this goal, you have to implement a optimal tracking algorithm knowing how to avoid obstacles if necessary. To detect a person you will use a SSD trained model that provides the HAL (Hardware Abstraction Layer) API&#10;&#10;You can control the model person using the &quot;Teleoperation&quot; option. The controls are &quot;awsd&quot; keys to move and &quot;x&quot; key to stop the person.&#10;&#10;The link of the exercise: http://jderobot.github.io/RoboticsAcademy/exercises/MobileRobots/follow_person" id="280" name="Google Shape;280;p30" title="[Academy] Follow Person exercis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6525" y="13086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6. e) Validación experimental Sigue-Persona Real</a:t>
            </a:r>
            <a:endParaRPr/>
          </a:p>
        </p:txBody>
      </p:sp>
      <p:sp>
        <p:nvSpPr>
          <p:cNvPr id="286" name="Google Shape;286;p31"/>
          <p:cNvSpPr txBox="1"/>
          <p:nvPr>
            <p:ph idx="1" type="body"/>
          </p:nvPr>
        </p:nvSpPr>
        <p:spPr>
          <a:xfrm>
            <a:off x="5944900" y="1567550"/>
            <a:ext cx="2391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https://www.youtube.com/watch?v=54Jb4KJwyDM</a:t>
            </a:r>
            <a:endParaRPr/>
          </a:p>
        </p:txBody>
      </p:sp>
      <p:pic>
        <p:nvPicPr>
          <p:cNvPr descr="This video shows the new exercise of Robotics Academy: Real Follow Person.&#10;&#10;It has been developed with ROS Foxy using a real Turtlebot2 robot and a SSD Inception model of Neural Networks.&#10;&#10;The objective of the exercise is to follow a person in a complex environment. To reach the goal you will have to implement an optimal tracking algorithm." id="287" name="Google Shape;287;p31" title="[Academy] Real Follow Perso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2300" y="13086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ÍNDICE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114675"/>
            <a:ext cx="7038900" cy="37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"/>
              <a:t>Introducción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"/>
              <a:t>Motivación y Objetivos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"/>
              <a:t>Herramientas utilizadas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"/>
              <a:t>Soporte del TurtleBot2 en ROS2 Foxy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"/>
              <a:t>Ejercicios Sigue-Persona en Robotics Academy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i="1" lang="es"/>
              <a:t>Plugin</a:t>
            </a:r>
            <a:r>
              <a:rPr lang="es"/>
              <a:t> de Teleoperación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s"/>
              <a:t>HAL API - ROS </a:t>
            </a:r>
            <a:r>
              <a:rPr i="1" lang="es"/>
              <a:t>topics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s"/>
              <a:t>Plantillas web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"/>
              <a:t>Soluciones de referencia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s"/>
              <a:t>Algoritmo de seguimiento visual (Tracking)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s"/>
              <a:t>Campo de Fuerzas virtuales (VFF)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s"/>
              <a:t>Máquina de Estados Finitos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s"/>
              <a:t>Validación Experimental Sigue-Persona simulado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s"/>
              <a:t>Validación Experimental Sigue-Persona real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"/>
              <a:t>Conclusiones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7. CONCLUSIONES. Aportaciones</a:t>
            </a:r>
            <a:endParaRPr/>
          </a:p>
        </p:txBody>
      </p:sp>
      <p:sp>
        <p:nvSpPr>
          <p:cNvPr id="293" name="Google Shape;293;p3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TurtleBot2 real y simulado en ROS2 Foxy.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Dos nuevos ejercicios para Robotics Academy.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Nuevo escenario simulado y plugin de teleoperación.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Un robot real en un ejercicio de RA.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Soluciones de referencia.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Red Neuronal SSD Inception en RADI.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7. CONCLUSIONES. Líneas Futuras</a:t>
            </a:r>
            <a:endParaRPr/>
          </a:p>
        </p:txBody>
      </p:sp>
      <p:sp>
        <p:nvSpPr>
          <p:cNvPr id="299" name="Google Shape;299;p3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Nuevos ejercicios con el TurtleBot2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Soporte de cámaras RGB-D.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Fin</a:t>
            </a:r>
            <a:endParaRPr/>
          </a:p>
        </p:txBody>
      </p:sp>
      <p:sp>
        <p:nvSpPr>
          <p:cNvPr id="305" name="Google Shape;305;p34"/>
          <p:cNvSpPr txBox="1"/>
          <p:nvPr>
            <p:ph idx="1" type="body"/>
          </p:nvPr>
        </p:nvSpPr>
        <p:spPr>
          <a:xfrm>
            <a:off x="1297500" y="1812300"/>
            <a:ext cx="4071900" cy="23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¿PREGUNTAS?</a:t>
            </a:r>
            <a:endParaRPr sz="24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2400"/>
              <a:t>¡MUCHAS GRACIAS!</a:t>
            </a:r>
            <a:endParaRPr sz="2400"/>
          </a:p>
        </p:txBody>
      </p:sp>
      <p:pic>
        <p:nvPicPr>
          <p:cNvPr id="306" name="Google Shape;3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4873" y="1567550"/>
            <a:ext cx="2001950" cy="266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s"/>
              <a:t>INTRODUCCIÓN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567550"/>
            <a:ext cx="3088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La robótica aporta cada vez más servicios útiles a la sociedad.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Es importante la formación profesional del ingeniero robótico.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Robótica Educativa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The Construct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GIRS de la ETSIT (URJC)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Robotics Academy y Unibotics</a:t>
            </a:r>
            <a:endParaRPr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7575" y="1422913"/>
            <a:ext cx="1933875" cy="136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575" y="3038509"/>
            <a:ext cx="1933875" cy="1369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3325" y="1422925"/>
            <a:ext cx="1356050" cy="135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3325" y="3038499"/>
            <a:ext cx="1356053" cy="136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MOTIVACIÓN</a:t>
            </a:r>
            <a:endParaRPr/>
          </a:p>
        </p:txBody>
      </p:sp>
      <p:sp>
        <p:nvSpPr>
          <p:cNvPr id="157" name="Google Shape;157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Deep Learning abre un abanico de aplicaciones robóticas.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Redes Neuronales Convolucionales basadas en Regiones (R-CNN).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De la clasificación a la detección de objetos.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RNA óptima para sistemas computacionales de bajo rendimiento (SSD Inception V2)</a:t>
            </a:r>
            <a:endParaRPr/>
          </a:p>
        </p:txBody>
      </p:sp>
      <p:pic>
        <p:nvPicPr>
          <p:cNvPr id="158" name="Google Shape;15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700" y="2952564"/>
            <a:ext cx="5944900" cy="173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MOTIVACIÓN</a:t>
            </a:r>
            <a:endParaRPr/>
          </a:p>
        </p:txBody>
      </p:sp>
      <p:sp>
        <p:nvSpPr>
          <p:cNvPr id="164" name="Google Shape;164;p17"/>
          <p:cNvSpPr txBox="1"/>
          <p:nvPr>
            <p:ph idx="1" type="body"/>
          </p:nvPr>
        </p:nvSpPr>
        <p:spPr>
          <a:xfrm>
            <a:off x="1140625" y="1567550"/>
            <a:ext cx="7339500" cy="10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Programación de un robot real + capa de abstracción (HAL y GUI).</a:t>
            </a:r>
            <a:endParaRPr/>
          </a:p>
        </p:txBody>
      </p:sp>
      <p:pic>
        <p:nvPicPr>
          <p:cNvPr id="165" name="Google Shape;16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725" y="2222075"/>
            <a:ext cx="5570525" cy="220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/>
          <p:nvPr>
            <p:ph type="title"/>
          </p:nvPr>
        </p:nvSpPr>
        <p:spPr>
          <a:xfrm>
            <a:off x="1217350" y="3788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OBJETIVOS</a:t>
            </a:r>
            <a:endParaRPr/>
          </a:p>
        </p:txBody>
      </p:sp>
      <p:sp>
        <p:nvSpPr>
          <p:cNvPr id="171" name="Google Shape;171;p18"/>
          <p:cNvSpPr txBox="1"/>
          <p:nvPr>
            <p:ph idx="1" type="body"/>
          </p:nvPr>
        </p:nvSpPr>
        <p:spPr>
          <a:xfrm>
            <a:off x="1071650" y="1567550"/>
            <a:ext cx="2702100" cy="23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Dos ejercicios para Robotics Academy.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Soporte del TurtleBot2 simulado y real (ROS2 Foxy).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Los alumnos programan un algoritmo de seguimiento con Deep Learning.</a:t>
            </a:r>
            <a:endParaRPr/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9450" y="1567550"/>
            <a:ext cx="4041450" cy="286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 HERRAMIENTAS UTILIZADAS</a:t>
            </a:r>
            <a:endParaRPr/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1388725"/>
            <a:ext cx="827293" cy="9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9325" y="1388731"/>
            <a:ext cx="928000" cy="929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7500" y="2634098"/>
            <a:ext cx="1925225" cy="120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6150" y="2634100"/>
            <a:ext cx="1366850" cy="11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78425" y="1374063"/>
            <a:ext cx="1777000" cy="959212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9"/>
          <p:cNvSpPr txBox="1"/>
          <p:nvPr/>
        </p:nvSpPr>
        <p:spPr>
          <a:xfrm>
            <a:off x="1297550" y="4118000"/>
            <a:ext cx="1925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URDF</a:t>
            </a:r>
            <a:endParaRPr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4" name="Google Shape;184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06875" y="2495688"/>
            <a:ext cx="1777000" cy="1417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47825" y="4090289"/>
            <a:ext cx="2336051" cy="53383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9"/>
          <p:cNvSpPr txBox="1"/>
          <p:nvPr/>
        </p:nvSpPr>
        <p:spPr>
          <a:xfrm>
            <a:off x="3307325" y="4104413"/>
            <a:ext cx="1925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Xacro</a:t>
            </a:r>
            <a:endParaRPr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7" name="Google Shape;187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45275" y="1388725"/>
            <a:ext cx="784206" cy="9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52100" y="1374100"/>
            <a:ext cx="1131768" cy="9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4. SOPORTE DEL TURTLEBOT2 EN ROS2 FOXY</a:t>
            </a:r>
            <a:endParaRPr/>
          </a:p>
        </p:txBody>
      </p:sp>
      <p:sp>
        <p:nvSpPr>
          <p:cNvPr id="194" name="Google Shape;194;p20"/>
          <p:cNvSpPr txBox="1"/>
          <p:nvPr>
            <p:ph idx="1" type="body"/>
          </p:nvPr>
        </p:nvSpPr>
        <p:spPr>
          <a:xfrm>
            <a:off x="1297500" y="1567550"/>
            <a:ext cx="4020900" cy="17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Drivers de la base Kobuki real en ROS2 (más </a:t>
            </a:r>
            <a:r>
              <a:rPr i="1" lang="es"/>
              <a:t>wrappers</a:t>
            </a:r>
            <a:r>
              <a:rPr lang="es"/>
              <a:t>).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¿y para la simulación?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Diseño del TurtleBot2 en Gazebo más simulación de los sensores y actuadores.</a:t>
            </a:r>
            <a:endParaRPr/>
          </a:p>
        </p:txBody>
      </p:sp>
      <p:pic>
        <p:nvPicPr>
          <p:cNvPr id="195" name="Google Shape;19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6699" y="1567550"/>
            <a:ext cx="2413675" cy="164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5400" y="3322249"/>
            <a:ext cx="2926599" cy="15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1350" y="3322250"/>
            <a:ext cx="3259014" cy="15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5. EJERCICIOS SIGUE-PERSONA EN ROBOTICS ACADEMY</a:t>
            </a:r>
            <a:endParaRPr/>
          </a:p>
        </p:txBody>
      </p:sp>
      <p:sp>
        <p:nvSpPr>
          <p:cNvPr id="203" name="Google Shape;203;p21"/>
          <p:cNvSpPr txBox="1"/>
          <p:nvPr>
            <p:ph idx="1" type="body"/>
          </p:nvPr>
        </p:nvSpPr>
        <p:spPr>
          <a:xfrm>
            <a:off x="1297500" y="1567550"/>
            <a:ext cx="4137300" cy="25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Desarrollo del frontend de cada ejercicio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plantillas web.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Desarrollo del entorno simulado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i="1" lang="es"/>
              <a:t>plugin</a:t>
            </a:r>
            <a:r>
              <a:rPr lang="es"/>
              <a:t> (teleoperación - C++)  e integración hospital AWS.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Creación</a:t>
            </a:r>
            <a:r>
              <a:rPr i="1" lang="es"/>
              <a:t> de Launchers ROS2</a:t>
            </a:r>
            <a:r>
              <a:rPr lang="es"/>
              <a:t>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Comunicación con ROS </a:t>
            </a:r>
            <a:r>
              <a:rPr i="1" lang="es"/>
              <a:t>topics</a:t>
            </a:r>
            <a:endParaRPr i="1"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Plantillas python (HAL/GUI e </a:t>
            </a:r>
            <a:r>
              <a:rPr i="1" lang="es"/>
              <a:t>interfaces)</a:t>
            </a:r>
            <a:r>
              <a:rPr lang="es"/>
              <a:t> adaptadas a ROS2.</a:t>
            </a:r>
            <a:endParaRPr/>
          </a:p>
        </p:txBody>
      </p:sp>
      <p:pic>
        <p:nvPicPr>
          <p:cNvPr id="204" name="Google Shape;2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4824" y="3080187"/>
            <a:ext cx="2125011" cy="147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4825" y="1485671"/>
            <a:ext cx="2125001" cy="1416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